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8B875577-DD7D-49FE-BF03-E49B71F78BF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7"/>
            <p14:sldId id="264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99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3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8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0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1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0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9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9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6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2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4FDA3E8-52F2-420F-B37F-28CC40F1C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6176" y="2312328"/>
            <a:ext cx="8378410" cy="3163864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איכות תמונות מקרוסקופיות בעזרת למידה עמוקה- </a:t>
            </a:r>
            <a:b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ZERO SHOT SUPER RESOLUTION</a:t>
            </a:r>
            <a:br>
              <a:rPr lang="en-US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he-IL" sz="52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מבצעים: דור אלקבץ, צליל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פוליאק</a:t>
            </a: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ליאור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ברוכוביץ</a:t>
            </a:r>
            <a:b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4000" dirty="0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מנחה: אסף </a:t>
            </a:r>
            <a:r>
              <a:rPr lang="he-IL" sz="4000" dirty="0" err="1">
                <a:solidFill>
                  <a:srgbClr val="FFFFFF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זריצקי</a:t>
            </a:r>
            <a:endParaRPr lang="he-IL" sz="5200" dirty="0">
              <a:solidFill>
                <a:srgbClr val="FFFFFF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618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-3" y="-2"/>
            <a:ext cx="12188932" cy="6856614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F22F75B3-3AC4-4019-88AC-1C4BE07E114A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עיקרי האפיון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2AA426EA-96EE-4E5E-8A55-167634FF9924}"/>
              </a:ext>
            </a:extLst>
          </p:cNvPr>
          <p:cNvSpPr>
            <a:spLocks noGrp="1"/>
          </p:cNvSpPr>
          <p:nvPr/>
        </p:nvSpPr>
        <p:spPr>
          <a:xfrm>
            <a:off x="838200" y="19835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0" indent="-685800">
              <a:lnSpc>
                <a:spcPct val="100000"/>
              </a:lnSpc>
              <a:spcBef>
                <a:spcPct val="0"/>
              </a:spcBef>
              <a:defRPr/>
            </a:pP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ביצוע בדיקת היתכנות של יעילות אלגוריתם </a:t>
            </a:r>
            <a: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(אלגוריתם שיפור תמונות ע"י למידה עמוקה) בשיפור תמונות מיקרוסקופיות והשוואת ביצועיו לעומת אלגוריתמים אחרים.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he-IL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685800" lvl="0" indent="-685800">
              <a:lnSpc>
                <a:spcPct val="100000"/>
              </a:lnSpc>
              <a:spcBef>
                <a:spcPct val="0"/>
              </a:spcBef>
              <a:defRPr/>
            </a:pP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פיתוח כלי יעיל עבור ביולוגים שבעזרתו יוכלו לשפר את התמונות שברשותם בצורה ממוחשבת באמצעות פיתוח "</a:t>
            </a:r>
            <a:r>
              <a:rPr lang="he-IL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פלאגאין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" לתכנה </a:t>
            </a:r>
            <a: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FIJI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  <a:p>
            <a:endParaRPr lang="he-IL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7633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-3" y="-2"/>
            <a:ext cx="12188932" cy="6856614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20815EB3-F1EF-4127-826E-B977906AB84C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הישגים עד עכשיו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3E9596E4-E008-4C1D-94A9-67D0A97AD0FD}"/>
              </a:ext>
            </a:extLst>
          </p:cNvPr>
          <p:cNvSpPr>
            <a:spLocks noGrp="1"/>
          </p:cNvSpPr>
          <p:nvPr/>
        </p:nvSpPr>
        <p:spPr>
          <a:xfrm>
            <a:off x="838200" y="19835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הטמעת סימולטור </a:t>
            </a:r>
            <a:r>
              <a:rPr lang="he-IL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שינמוך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תמונות מיקרוסקופיות השייך למאמר </a:t>
            </a:r>
            <a: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CARE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ושילובו עם אלגוריתם </a:t>
            </a:r>
            <a: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שימוש באלגוריתם הערכת </a:t>
            </a:r>
            <a: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KERNEL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שינמוך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התמונה ושילובו באלגוריתם </a:t>
            </a:r>
            <a: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על מנת להעריך </a:t>
            </a:r>
            <a:r>
              <a:rPr lang="he-IL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קרנל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אינדיבידואלי לכל תמונה אשר נשפר.</a:t>
            </a:r>
            <a:endParaRPr lang="en-US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הצלחה בשיפור האיכות בהשוואה ל-</a:t>
            </a:r>
            <a: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GT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המקורי.</a:t>
            </a:r>
          </a:p>
          <a:p>
            <a:endParaRPr lang="he-IL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8744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-3" y="-2"/>
            <a:ext cx="12188932" cy="6856614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CA607ECF-BD88-4DE6-A7EA-CF42F3182719}"/>
              </a:ext>
            </a:extLst>
          </p:cNvPr>
          <p:cNvSpPr>
            <a:spLocks noGrp="1"/>
          </p:cNvSpPr>
          <p:nvPr/>
        </p:nvSpPr>
        <p:spPr>
          <a:xfrm>
            <a:off x="838200" y="219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תמונת ה-</a:t>
            </a:r>
            <a:r>
              <a:rPr lang="en-US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“ground truth”</a:t>
            </a:r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והפקת תמונה משופרת</a:t>
            </a:r>
          </a:p>
        </p:txBody>
      </p:sp>
      <p:pic>
        <p:nvPicPr>
          <p:cNvPr id="9" name="מציין מיקום תוכן 7">
            <a:extLst>
              <a:ext uri="{FF2B5EF4-FFF2-40B4-BE49-F238E27FC236}">
                <a16:creationId xmlns:a16="http://schemas.microsoft.com/office/drawing/2014/main" id="{D0C99494-C2AA-452F-BD3A-1DCE700C2A38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9" y="1545541"/>
            <a:ext cx="3998238" cy="3998238"/>
          </a:xfrm>
          <a:prstGeom prst="rect">
            <a:avLst/>
          </a:prstGeom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64050E5A-4A02-42BC-9F15-F70F69C8E611}"/>
              </a:ext>
            </a:extLst>
          </p:cNvPr>
          <p:cNvSpPr/>
          <p:nvPr/>
        </p:nvSpPr>
        <p:spPr>
          <a:xfrm>
            <a:off x="4857710" y="3018966"/>
            <a:ext cx="2374172" cy="993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0BA02DD-1D9E-4DC9-B655-3D50724E9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578" y="1469949"/>
            <a:ext cx="4073830" cy="40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1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-3" y="-2"/>
            <a:ext cx="12188932" cy="6856614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CA607ECF-BD88-4DE6-A7EA-CF42F3182719}"/>
              </a:ext>
            </a:extLst>
          </p:cNvPr>
          <p:cNvSpPr>
            <a:spLocks noGrp="1"/>
          </p:cNvSpPr>
          <p:nvPr/>
        </p:nvSpPr>
        <p:spPr>
          <a:xfrm>
            <a:off x="838200" y="219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תמונת ה-</a:t>
            </a:r>
            <a:r>
              <a:rPr lang="en-US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“ground truth”</a:t>
            </a:r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והפקת תמונה משופרת</a:t>
            </a:r>
            <a:r>
              <a:rPr lang="en-US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- </a:t>
            </a:r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תקריב</a:t>
            </a:r>
          </a:p>
        </p:txBody>
      </p:sp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64050E5A-4A02-42BC-9F15-F70F69C8E611}"/>
              </a:ext>
            </a:extLst>
          </p:cNvPr>
          <p:cNvSpPr/>
          <p:nvPr/>
        </p:nvSpPr>
        <p:spPr>
          <a:xfrm>
            <a:off x="4857710" y="3018966"/>
            <a:ext cx="2374172" cy="993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76EA322D-5DAD-4028-97BE-DC419C0A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504" y="1370904"/>
            <a:ext cx="4101802" cy="411480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F15561F0-3C34-490F-A0B7-FF251BCDF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73" y="1370904"/>
            <a:ext cx="4186764" cy="41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0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-3" y="-2"/>
            <a:ext cx="12188932" cy="6856614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CA607ECF-BD88-4DE6-A7EA-CF42F3182719}"/>
              </a:ext>
            </a:extLst>
          </p:cNvPr>
          <p:cNvSpPr>
            <a:spLocks noGrp="1"/>
          </p:cNvSpPr>
          <p:nvPr/>
        </p:nvSpPr>
        <p:spPr>
          <a:xfrm>
            <a:off x="838200" y="219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תמונה </a:t>
            </a:r>
            <a:r>
              <a:rPr lang="he-IL" sz="32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משונמכת</a:t>
            </a:r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והשוואה ל-</a:t>
            </a:r>
            <a:r>
              <a:rPr lang="en-US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Ground Truth</a:t>
            </a:r>
            <a:endParaRPr lang="he-IL" sz="32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64050E5A-4A02-42BC-9F15-F70F69C8E611}"/>
              </a:ext>
            </a:extLst>
          </p:cNvPr>
          <p:cNvSpPr/>
          <p:nvPr/>
        </p:nvSpPr>
        <p:spPr>
          <a:xfrm>
            <a:off x="3616424" y="3018965"/>
            <a:ext cx="5148382" cy="993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                                            </a:t>
            </a: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 descr="תמונה שמכילה מקורה&#10;&#10;התיאור נוצר באופן אוטומטי">
            <a:extLst>
              <a:ext uri="{FF2B5EF4-FFF2-40B4-BE49-F238E27FC236}">
                <a16:creationId xmlns:a16="http://schemas.microsoft.com/office/drawing/2014/main" id="{8C142BC3-CBBF-4610-8FE7-89F0D94B3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4" y="1967777"/>
            <a:ext cx="3096162" cy="309616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5BF878D-0739-497E-8518-0C6FD524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70" y="1967777"/>
            <a:ext cx="3096162" cy="30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6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-3" y="-2"/>
            <a:ext cx="12188932" cy="6856614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CA607ECF-BD88-4DE6-A7EA-CF42F3182719}"/>
              </a:ext>
            </a:extLst>
          </p:cNvPr>
          <p:cNvSpPr>
            <a:spLocks noGrp="1"/>
          </p:cNvSpPr>
          <p:nvPr/>
        </p:nvSpPr>
        <p:spPr>
          <a:xfrm>
            <a:off x="838200" y="219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שיפור תמונה </a:t>
            </a:r>
            <a:r>
              <a:rPr lang="he-IL" sz="32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משונמכת</a:t>
            </a:r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והשוואה ל-</a:t>
            </a:r>
            <a:r>
              <a:rPr lang="en-US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Ground Truth</a:t>
            </a:r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- תקריב</a:t>
            </a:r>
          </a:p>
        </p:txBody>
      </p:sp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64050E5A-4A02-42BC-9F15-F70F69C8E611}"/>
              </a:ext>
            </a:extLst>
          </p:cNvPr>
          <p:cNvSpPr/>
          <p:nvPr/>
        </p:nvSpPr>
        <p:spPr>
          <a:xfrm>
            <a:off x="4524375" y="3018966"/>
            <a:ext cx="2707507" cy="993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18892CE-B879-4776-944C-313A99EB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66" y="1210806"/>
            <a:ext cx="4128044" cy="461010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5D29F63F-F9C3-442C-B7F0-1CAC2E703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146" y="1362780"/>
            <a:ext cx="4567688" cy="46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9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-3" y="-2"/>
            <a:ext cx="12188932" cy="6856614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CA607ECF-BD88-4DE6-A7EA-CF42F3182719}"/>
              </a:ext>
            </a:extLst>
          </p:cNvPr>
          <p:cNvSpPr>
            <a:spLocks noGrp="1"/>
          </p:cNvSpPr>
          <p:nvPr/>
        </p:nvSpPr>
        <p:spPr>
          <a:xfrm>
            <a:off x="838200" y="219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תמונת ה-</a:t>
            </a:r>
            <a:r>
              <a:rPr lang="en-US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“ground truth”</a:t>
            </a:r>
            <a:r>
              <a:rPr lang="he-IL" sz="32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והפקת תמונה משופרת</a:t>
            </a:r>
          </a:p>
        </p:txBody>
      </p:sp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64050E5A-4A02-42BC-9F15-F70F69C8E611}"/>
              </a:ext>
            </a:extLst>
          </p:cNvPr>
          <p:cNvSpPr/>
          <p:nvPr/>
        </p:nvSpPr>
        <p:spPr>
          <a:xfrm>
            <a:off x="4857710" y="3018966"/>
            <a:ext cx="2374172" cy="993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B0A4952-03D7-4728-8390-31B024219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3" y="1575692"/>
            <a:ext cx="3705225" cy="370522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9D1A508-D296-4A7E-B6B6-F92D66ACC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34" y="1575692"/>
            <a:ext cx="3781382" cy="37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42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-3" y="-2"/>
            <a:ext cx="12188932" cy="6856614"/>
          </a:xfrm>
          <a:prstGeom prst="rect">
            <a:avLst/>
          </a:prstGeo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D971B920-597D-475F-9006-2FB756893FD9}"/>
              </a:ext>
            </a:extLst>
          </p:cNvPr>
          <p:cNvSpPr>
            <a:spLocks noGrp="1"/>
          </p:cNvSpPr>
          <p:nvPr/>
        </p:nvSpPr>
        <p:spPr>
          <a:xfrm>
            <a:off x="838200" y="536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לוז מעודכן ובפרט מה המטרות</a:t>
            </a:r>
            <a:endParaRPr lang="he-IL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1" name="table">
            <a:extLst>
              <a:ext uri="{FF2B5EF4-FFF2-40B4-BE49-F238E27FC236}">
                <a16:creationId xmlns:a16="http://schemas.microsoft.com/office/drawing/2014/main" id="{741CDF5B-697B-49EF-90AA-F9B45FB4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886" y="1805004"/>
            <a:ext cx="7913914" cy="45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5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FEBFC9B2-2AB2-42B0-9CAD-2775E3B9745B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רקע כללי</a:t>
            </a: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E82C5C14-FCC2-4FA8-8063-F9A2A1333BAE}"/>
              </a:ext>
            </a:extLst>
          </p:cNvPr>
          <p:cNvSpPr>
            <a:spLocks noGrp="1"/>
          </p:cNvSpPr>
          <p:nvPr/>
        </p:nvSpPr>
        <p:spPr>
          <a:xfrm>
            <a:off x="838200" y="19835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איכות תמונה מיקרוסקופית הינה "טרייד אוף" בין מספר </a:t>
            </a:r>
            <a:r>
              <a:rPr lang="he-IL" sz="24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פאקטורים</a:t>
            </a:r>
            <a:r>
              <a:rPr lang="he-IL" sz="2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br>
              <a:rPr lang="en-US" sz="2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2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ביולוג בעל מיקרוסקופ ממוצע לא יכול "להנות מכל העולמות", עליו להתחשב ב"בריאות" הדגימה על חשבון איכות התמונה.</a:t>
            </a:r>
          </a:p>
          <a:p>
            <a:endParaRPr lang="he-IL" sz="24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defRPr/>
            </a:pPr>
            <a:r>
              <a:rPr lang="he-IL" sz="2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תמורות אלו פוגעות באיכות המחקר.</a:t>
            </a:r>
          </a:p>
          <a:p>
            <a:pPr lvl="0">
              <a:lnSpc>
                <a:spcPct val="100000"/>
              </a:lnSpc>
              <a:spcBef>
                <a:spcPct val="0"/>
              </a:spcBef>
              <a:defRPr/>
            </a:pPr>
            <a:endParaRPr lang="he-IL" sz="24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2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על מנת לצמצם תמורות אלו ננסה לבצע שיפור תמונה</a:t>
            </a:r>
            <a:br>
              <a:rPr lang="en-US" sz="2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24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בצורה חישובית!!</a:t>
            </a:r>
          </a:p>
          <a:p>
            <a:endParaRPr lang="he-IL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he-IL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985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2" name="כותרת 1">
            <a:extLst>
              <a:ext uri="{FF2B5EF4-FFF2-40B4-BE49-F238E27FC236}">
                <a16:creationId xmlns:a16="http://schemas.microsoft.com/office/drawing/2014/main" id="{511DB503-14C3-4CE6-BAC4-7B86B93016B2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הלקוח</a:t>
            </a:r>
          </a:p>
        </p:txBody>
      </p: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4D9EF60C-2560-428B-87C3-017BFFE3C9B6}"/>
              </a:ext>
            </a:extLst>
          </p:cNvPr>
          <p:cNvSpPr>
            <a:spLocks noGrp="1"/>
          </p:cNvSpPr>
          <p:nvPr/>
        </p:nvSpPr>
        <p:spPr>
          <a:xfrm>
            <a:off x="838200" y="19835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הלקוחות שלנו הינם ביולוגים</a:t>
            </a:r>
            <a: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אשר להם יש צורך לשפר את </a:t>
            </a:r>
            <a:b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איכות התמונות המקרוסקופיות שברשותם לשם מחקר, בדיקות ועוד.</a:t>
            </a:r>
          </a:p>
          <a:p>
            <a:endParaRPr lang="he-IL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0B30050-02B7-430B-B2A3-69A9610E4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1" y="3588191"/>
            <a:ext cx="2457448" cy="245744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58C965B2-4152-4E28-9117-4C3BE5C6C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5002" y="3547042"/>
            <a:ext cx="2558798" cy="2558798"/>
          </a:xfrm>
          <a:prstGeom prst="rect">
            <a:avLst/>
          </a:prstGeom>
        </p:spPr>
      </p:pic>
      <p:sp>
        <p:nvSpPr>
          <p:cNvPr id="16" name="חץ: ימינה 15">
            <a:extLst>
              <a:ext uri="{FF2B5EF4-FFF2-40B4-BE49-F238E27FC236}">
                <a16:creationId xmlns:a16="http://schemas.microsoft.com/office/drawing/2014/main" id="{A0EB832B-5C52-4B2A-A21D-85DE168CD043}"/>
              </a:ext>
            </a:extLst>
          </p:cNvPr>
          <p:cNvSpPr/>
          <p:nvPr/>
        </p:nvSpPr>
        <p:spPr>
          <a:xfrm>
            <a:off x="4657725" y="4416865"/>
            <a:ext cx="4029075" cy="828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 b="1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885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A40673CF-8B9E-422B-A6E6-E18C58AD4889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המטרה</a:t>
            </a:r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F7BD036C-5F04-4B09-AC7A-FF6E3B7D3CEA}"/>
              </a:ext>
            </a:extLst>
          </p:cNvPr>
          <p:cNvSpPr>
            <a:spLocks noGrp="1"/>
          </p:cNvSpPr>
          <p:nvPr/>
        </p:nvSpPr>
        <p:spPr>
          <a:xfrm>
            <a:off x="838200" y="19835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0" indent="-685800">
              <a:lnSpc>
                <a:spcPct val="100000"/>
              </a:lnSpc>
              <a:spcBef>
                <a:spcPct val="0"/>
              </a:spcBef>
              <a:defRPr/>
            </a:pP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לבצע בדיקת היתכנות של יעילות אלגוריתם </a:t>
            </a:r>
            <a: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b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(אלגוריתם שיפור תמונות ע"י למידה עמוקה) </a:t>
            </a:r>
            <a:b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בשיפור תמונות מיקרוסקופיות.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he-IL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685800" lvl="0" indent="-685800">
              <a:lnSpc>
                <a:spcPct val="100000"/>
              </a:lnSpc>
              <a:spcBef>
                <a:spcPct val="0"/>
              </a:spcBef>
              <a:defRPr/>
            </a:pP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פיתוח כלי יעיל עבור ביולוגים שבעזרתו יוכלו</a:t>
            </a:r>
            <a:br>
              <a:rPr lang="en-US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לשפר את התמונות שברשותם בצורה ממוחשבת.</a:t>
            </a:r>
          </a:p>
        </p:txBody>
      </p:sp>
    </p:spTree>
    <p:extLst>
      <p:ext uri="{BB962C8B-B14F-4D97-AF65-F5344CB8AC3E}">
        <p14:creationId xmlns:p14="http://schemas.microsoft.com/office/powerpoint/2010/main" val="429218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7DA19F83-DF6F-47AC-A001-94AEA6B821C3}"/>
              </a:ext>
            </a:extLst>
          </p:cNvPr>
          <p:cNvSpPr>
            <a:spLocks noGrp="1"/>
          </p:cNvSpPr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he-IL" sz="8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 algn="ctr">
              <a:buNone/>
            </a:pPr>
            <a:r>
              <a:rPr lang="he-IL" sz="8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מבנה השיטה ודרך הפעולה</a:t>
            </a:r>
          </a:p>
        </p:txBody>
      </p:sp>
    </p:spTree>
    <p:extLst>
      <p:ext uri="{BB962C8B-B14F-4D97-AF65-F5344CB8AC3E}">
        <p14:creationId xmlns:p14="http://schemas.microsoft.com/office/powerpoint/2010/main" val="15169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CB4B7720-6F18-48B0-B322-EB4212C61677}"/>
              </a:ext>
            </a:extLst>
          </p:cNvPr>
          <p:cNvSpPr>
            <a:spLocks noGrp="1"/>
          </p:cNvSpPr>
          <p:nvPr/>
        </p:nvSpPr>
        <p:spPr>
          <a:xfrm>
            <a:off x="906869" y="5063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1: דרך פעולתו של האלגוריתם ייחודית מכיוון והוא יוצר את סט האימון</a:t>
            </a:r>
            <a:b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            שלו על סמך תמונת המטרה ללא שימוש בסט אימון קודם. 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4FBA6B36-DFD4-4C3D-A015-9A65ED791EBC}"/>
              </a:ext>
            </a:extLst>
          </p:cNvPr>
          <p:cNvSpPr>
            <a:spLocks noGrp="1"/>
          </p:cNvSpPr>
          <p:nvPr/>
        </p:nvSpPr>
        <p:spPr>
          <a:xfrm>
            <a:off x="906869" y="19668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3EB8FA61-6763-424F-B2FC-5F299A1A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73" y="3058114"/>
            <a:ext cx="6943044" cy="3099367"/>
          </a:xfrm>
          <a:prstGeom prst="rect">
            <a:avLst/>
          </a:prstGeom>
        </p:spPr>
      </p:pic>
      <p:sp>
        <p:nvSpPr>
          <p:cNvPr id="11" name="בועת דיבור: מלבן 10">
            <a:extLst>
              <a:ext uri="{FF2B5EF4-FFF2-40B4-BE49-F238E27FC236}">
                <a16:creationId xmlns:a16="http://schemas.microsoft.com/office/drawing/2014/main" id="{02304453-783E-4C37-A135-EAB4A8C498B9}"/>
              </a:ext>
            </a:extLst>
          </p:cNvPr>
          <p:cNvSpPr/>
          <p:nvPr/>
        </p:nvSpPr>
        <p:spPr>
          <a:xfrm>
            <a:off x="1486385" y="2112718"/>
            <a:ext cx="2514599" cy="1002258"/>
          </a:xfrm>
          <a:prstGeom prst="wedgeRectCallout">
            <a:avLst>
              <a:gd name="adj1" fmla="val -2158"/>
              <a:gd name="adj2" fmla="val 109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b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חלוקת תמונת המקור לסט תמונות אשר נגזרו מתוך התמונה המקורית וזהות לה באיכותן </a:t>
            </a:r>
            <a:endParaRPr lang="he-IL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" name="בועת דיבור: מלבן 11">
            <a:extLst>
              <a:ext uri="{FF2B5EF4-FFF2-40B4-BE49-F238E27FC236}">
                <a16:creationId xmlns:a16="http://schemas.microsoft.com/office/drawing/2014/main" id="{F577B416-ABB0-485B-9A94-272CF2255462}"/>
              </a:ext>
            </a:extLst>
          </p:cNvPr>
          <p:cNvSpPr/>
          <p:nvPr/>
        </p:nvSpPr>
        <p:spPr>
          <a:xfrm>
            <a:off x="9764769" y="3058114"/>
            <a:ext cx="1378300" cy="1323975"/>
          </a:xfrm>
          <a:prstGeom prst="wedgeRectCallout">
            <a:avLst>
              <a:gd name="adj1" fmla="val -242874"/>
              <a:gd name="adj2" fmla="val 59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אימון המודל על סמך סט הזוגות שנוצר</a:t>
            </a:r>
          </a:p>
        </p:txBody>
      </p:sp>
      <p:sp>
        <p:nvSpPr>
          <p:cNvPr id="13" name="בועת דיבור: מלבן 12">
            <a:extLst>
              <a:ext uri="{FF2B5EF4-FFF2-40B4-BE49-F238E27FC236}">
                <a16:creationId xmlns:a16="http://schemas.microsoft.com/office/drawing/2014/main" id="{257DC3C2-C460-4104-ABE9-07BE192DFD6C}"/>
              </a:ext>
            </a:extLst>
          </p:cNvPr>
          <p:cNvSpPr/>
          <p:nvPr/>
        </p:nvSpPr>
        <p:spPr>
          <a:xfrm>
            <a:off x="9851311" y="4994194"/>
            <a:ext cx="1571158" cy="1323975"/>
          </a:xfrm>
          <a:prstGeom prst="wedgeRectCallout">
            <a:avLst>
              <a:gd name="adj1" fmla="val -259933"/>
              <a:gd name="adj2" fmla="val 1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העברת התמונה המקורית במודל שנוצר ושיפור איכותה</a:t>
            </a:r>
          </a:p>
        </p:txBody>
      </p:sp>
      <p:sp>
        <p:nvSpPr>
          <p:cNvPr id="14" name="בועת דיבור: מלבן 13">
            <a:extLst>
              <a:ext uri="{FF2B5EF4-FFF2-40B4-BE49-F238E27FC236}">
                <a16:creationId xmlns:a16="http://schemas.microsoft.com/office/drawing/2014/main" id="{0EB0A510-DADC-494A-86DB-DB08E61FF2C9}"/>
              </a:ext>
            </a:extLst>
          </p:cNvPr>
          <p:cNvSpPr/>
          <p:nvPr/>
        </p:nvSpPr>
        <p:spPr>
          <a:xfrm>
            <a:off x="769531" y="5027694"/>
            <a:ext cx="2514600" cy="1323975"/>
          </a:xfrm>
          <a:prstGeom prst="wedgeRectCallout">
            <a:avLst>
              <a:gd name="adj1" fmla="val 65123"/>
              <a:gd name="adj2" fmla="val -885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הורדת איכות התמונות החדשות שנוצרו ויצירת סט זוגות לאימון המודל.</a:t>
            </a:r>
          </a:p>
        </p:txBody>
      </p:sp>
    </p:spTree>
    <p:extLst>
      <p:ext uri="{BB962C8B-B14F-4D97-AF65-F5344CB8AC3E}">
        <p14:creationId xmlns:p14="http://schemas.microsoft.com/office/powerpoint/2010/main" val="288362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001EB238-2EEE-4434-BF72-E2E52C365D65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2: על מנת להתאים את האלגוריתם לתמונות מיקרוסקופיות אנו נוריד את</a:t>
            </a:r>
            <a:b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            איכותן בעזרת אלגוריתם המדמה בצורה נאמנה רעשים של מיקרוסקופ</a:t>
            </a:r>
            <a:b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            (השייך למאמר </a:t>
            </a:r>
            <a: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CARE</a:t>
            </a: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במקום בדרך הורדת האיכות המקורית.</a:t>
            </a:r>
            <a:b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2800" dirty="0">
              <a:solidFill>
                <a:schemeClr val="bg1"/>
              </a:solidFill>
            </a:endParaRPr>
          </a:p>
        </p:txBody>
      </p:sp>
      <p:pic>
        <p:nvPicPr>
          <p:cNvPr id="9" name="מציין מיקום תוכן 7">
            <a:extLst>
              <a:ext uri="{FF2B5EF4-FFF2-40B4-BE49-F238E27FC236}">
                <a16:creationId xmlns:a16="http://schemas.microsoft.com/office/drawing/2014/main" id="{761C0299-CDA6-426A-AEAD-4D5ACBDC192C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75" y="1983581"/>
            <a:ext cx="9747650" cy="4351338"/>
          </a:xfrm>
          <a:prstGeom prst="rect">
            <a:avLst/>
          </a:prstGeom>
        </p:spPr>
      </p:pic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3F3566EA-F0EB-414B-8E33-5000B199858B}"/>
              </a:ext>
            </a:extLst>
          </p:cNvPr>
          <p:cNvSpPr/>
          <p:nvPr/>
        </p:nvSpPr>
        <p:spPr>
          <a:xfrm>
            <a:off x="4276726" y="3326607"/>
            <a:ext cx="1484026" cy="851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KERNEL</a:t>
            </a:r>
            <a:endParaRPr lang="he-IL" sz="2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722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001EB238-2EEE-4434-BF72-E2E52C365D65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שלב 3: על מנת לבצע השוואה יעילה ובשביל לקבל מדד "כמותי" לאיכות התמונה נוריד את איכות התמונה המקורית באמצעות סימולטור </a:t>
            </a:r>
            <a:r>
              <a:rPr lang="he-IL" sz="2800" b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שינמוך</a:t>
            </a: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תמונה של </a:t>
            </a:r>
            <a: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CARE</a:t>
            </a: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ונשווה באמצעות מדד </a:t>
            </a:r>
            <a: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SSIM</a:t>
            </a: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(מדד דמיון בין תמונות) ל-</a:t>
            </a:r>
            <a: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Ground Truth</a:t>
            </a:r>
            <a: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לפני ואחרי מעבר באלגוריתם </a:t>
            </a:r>
            <a:r>
              <a:rPr lang="en-US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br>
              <a:rPr lang="he-IL" sz="2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2800" dirty="0">
              <a:solidFill>
                <a:schemeClr val="bg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BD668EA-9EE8-4850-9B45-E9C24B82E2DB}"/>
              </a:ext>
            </a:extLst>
          </p:cNvPr>
          <p:cNvSpPr txBox="1"/>
          <p:nvPr/>
        </p:nvSpPr>
        <p:spPr>
          <a:xfrm>
            <a:off x="981075" y="2347621"/>
            <a:ext cx="9944100" cy="401002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0163250-F71C-4975-A27A-3AB085390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2514308"/>
            <a:ext cx="1990725" cy="1457325"/>
          </a:xfrm>
          <a:prstGeom prst="rect">
            <a:avLst/>
          </a:prstGeom>
        </p:spPr>
      </p:pic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6368D2B9-5F2E-45CE-9855-D9AA0DFBA719}"/>
              </a:ext>
            </a:extLst>
          </p:cNvPr>
          <p:cNvSpPr/>
          <p:nvPr/>
        </p:nvSpPr>
        <p:spPr>
          <a:xfrm rot="5400000">
            <a:off x="1390591" y="4183084"/>
            <a:ext cx="1274595" cy="851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CARE</a:t>
            </a:r>
            <a:endParaRPr lang="he-IL" sz="2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39D26EA-F27B-41A5-A473-ED2E26C5D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300" y="5255071"/>
            <a:ext cx="1019175" cy="790575"/>
          </a:xfrm>
          <a:prstGeom prst="rect">
            <a:avLst/>
          </a:prstGeom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BD24DFDE-7D49-4EF9-9DD6-AA37CE5E5E30}"/>
              </a:ext>
            </a:extLst>
          </p:cNvPr>
          <p:cNvSpPr/>
          <p:nvPr/>
        </p:nvSpPr>
        <p:spPr>
          <a:xfrm>
            <a:off x="4175775" y="5139616"/>
            <a:ext cx="2057400" cy="978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endParaRPr lang="he-IL" sz="32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D766DA08-EB48-47D5-A01D-093B7DF016F5}"/>
              </a:ext>
            </a:extLst>
          </p:cNvPr>
          <p:cNvSpPr/>
          <p:nvPr/>
        </p:nvSpPr>
        <p:spPr>
          <a:xfrm>
            <a:off x="2619375" y="5467350"/>
            <a:ext cx="1556398" cy="4191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חץ: ימינה 16">
            <a:extLst>
              <a:ext uri="{FF2B5EF4-FFF2-40B4-BE49-F238E27FC236}">
                <a16:creationId xmlns:a16="http://schemas.microsoft.com/office/drawing/2014/main" id="{059E8EEC-2E9A-4AE0-9951-0E8819D5974B}"/>
              </a:ext>
            </a:extLst>
          </p:cNvPr>
          <p:cNvSpPr/>
          <p:nvPr/>
        </p:nvSpPr>
        <p:spPr>
          <a:xfrm>
            <a:off x="6360716" y="5467350"/>
            <a:ext cx="1556398" cy="4191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82A94264-66F7-4290-966A-E3BDB832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701" y="4809833"/>
            <a:ext cx="1990725" cy="1457325"/>
          </a:xfrm>
          <a:prstGeom prst="rect">
            <a:avLst/>
          </a:prstGeom>
        </p:spPr>
      </p:pic>
      <p:cxnSp>
        <p:nvCxnSpPr>
          <p:cNvPr id="14" name="מחבר: מעוקל 13">
            <a:extLst>
              <a:ext uri="{FF2B5EF4-FFF2-40B4-BE49-F238E27FC236}">
                <a16:creationId xmlns:a16="http://schemas.microsoft.com/office/drawing/2014/main" id="{F2827DA2-DCC2-4876-8AD2-5F27801E913F}"/>
              </a:ext>
            </a:extLst>
          </p:cNvPr>
          <p:cNvCxnSpPr>
            <a:cxnSpLocks/>
            <a:stCxn id="6" idx="3"/>
            <a:endCxn id="4" idx="3"/>
          </p:cNvCxnSpPr>
          <p:nvPr/>
        </p:nvCxnSpPr>
        <p:spPr>
          <a:xfrm flipV="1">
            <a:off x="2537474" y="3242971"/>
            <a:ext cx="612000" cy="2412000"/>
          </a:xfrm>
          <a:prstGeom prst="curvedConnector3">
            <a:avLst>
              <a:gd name="adj1" fmla="val 137442"/>
            </a:avLst>
          </a:prstGeom>
          <a:ln>
            <a:solidFill>
              <a:schemeClr val="dk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מחבר: מעוקל 22">
            <a:extLst>
              <a:ext uri="{FF2B5EF4-FFF2-40B4-BE49-F238E27FC236}">
                <a16:creationId xmlns:a16="http://schemas.microsoft.com/office/drawing/2014/main" id="{CC89A263-FA67-43F6-8BD7-D576BEF03BD5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5310851" y="848620"/>
            <a:ext cx="1798374" cy="61240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96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2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B3E34F31-76F8-4FDD-9F35-0F975E6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5" r="1" b="1"/>
          <a:stretch/>
        </p:blipFill>
        <p:spPr>
          <a:xfrm>
            <a:off x="-3" y="-2"/>
            <a:ext cx="12188932" cy="6856614"/>
          </a:xfrm>
          <a:prstGeom prst="rect">
            <a:avLst/>
          </a:prstGeom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72800804-368E-4C30-B82A-6546AA3365FB}"/>
              </a:ext>
            </a:extLst>
          </p:cNvPr>
          <p:cNvSpPr>
            <a:spLocks noGrp="1"/>
          </p:cNvSpPr>
          <p:nvPr/>
        </p:nvSpPr>
        <p:spPr>
          <a:xfrm>
            <a:off x="838200" y="2278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תובנות עיקריות מסקירת הספרות</a:t>
            </a: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25BC2B9D-5BB1-481B-A24E-6F4EB6E000FC}"/>
              </a:ext>
            </a:extLst>
          </p:cNvPr>
          <p:cNvSpPr>
            <a:spLocks noGrp="1"/>
          </p:cNvSpPr>
          <p:nvPr/>
        </p:nvSpPr>
        <p:spPr>
          <a:xfrm>
            <a:off x="838200" y="16883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U-net</a:t>
            </a:r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היא הארכיטקטורה המתאימה ביותר לצרכי עיבוד תמונה.</a:t>
            </a:r>
          </a:p>
          <a:p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אלגוריתם הורדת איכות תמונה של </a:t>
            </a:r>
            <a:r>
              <a:rPr lang="en-US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CARE</a:t>
            </a:r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מתמודד בצורה הטובה ביותר עם רעש תמונות מקרוסקופיות </a:t>
            </a:r>
            <a:br>
              <a:rPr lang="en-US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ועל כן יש להשתמש בו לצור זה.</a:t>
            </a:r>
          </a:p>
          <a:p>
            <a:r>
              <a:rPr lang="en-US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ZSSR</a:t>
            </a:r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נמצאה המתאימה ביותר לביצוע הדרישות, מאחר ובניגוד לשיטות אחרות אינה דורשת סט אימון קודם</a:t>
            </a:r>
            <a:br>
              <a:rPr lang="en-US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למודל, אשר יצירתו דורשת זמן ומשאבים רבים, ולכן היא שיטה המתאימה ביותר לצורכי הלקוח ודרישותיו לשיפור תמונה במינימום משאבים.</a:t>
            </a:r>
          </a:p>
          <a:p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שיטות רבות עושות שימוש ב-</a:t>
            </a:r>
            <a:r>
              <a:rPr lang="en-US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“fixed kernel”</a:t>
            </a:r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כחלק מתהלך הורדת איכות התמונה. כאשר נעשה שימוש ב-</a:t>
            </a:r>
            <a:r>
              <a:rPr lang="en-US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kernel</a:t>
            </a:r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 לא נכון הביצועים נפגעים באופן משמעותי ועל כן נחשב </a:t>
            </a:r>
            <a:r>
              <a:rPr lang="en-US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“kernel”</a:t>
            </a:r>
            <a:r>
              <a:rPr lang="he-IL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מותאם אישית לתמונת המטרה ובכך נשיג תוצאות טובות יותר משמעותית.</a:t>
            </a:r>
            <a:br>
              <a:rPr lang="en-US" sz="18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“</a:t>
            </a:r>
            <a:r>
              <a:rPr lang="en-US" sz="2000" b="1" i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Our method together with ZSSR outperforms </a:t>
            </a:r>
            <a:r>
              <a:rPr lang="en-US" sz="2000" b="1" i="1" dirty="0" err="1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SotA</a:t>
            </a:r>
            <a:r>
              <a:rPr lang="en-US" sz="2000" b="1" i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SR results visually and numerically”.</a:t>
            </a:r>
            <a:endParaRPr lang="he-IL" sz="18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959857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81A32"/>
      </a:dk2>
      <a:lt2>
        <a:srgbClr val="F0F3F3"/>
      </a:lt2>
      <a:accent1>
        <a:srgbClr val="C54F4B"/>
      </a:accent1>
      <a:accent2>
        <a:srgbClr val="B33967"/>
      </a:accent2>
      <a:accent3>
        <a:srgbClr val="C54BAC"/>
      </a:accent3>
      <a:accent4>
        <a:srgbClr val="9939B3"/>
      </a:accent4>
      <a:accent5>
        <a:srgbClr val="784BC5"/>
      </a:accent5>
      <a:accent6>
        <a:srgbClr val="3D42B5"/>
      </a:accent6>
      <a:hlink>
        <a:srgbClr val="843F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579</Words>
  <Application>Microsoft Office PowerPoint</Application>
  <PresentationFormat>מסך רחב</PresentationFormat>
  <Paragraphs>45</Paragraphs>
  <Slides>17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AvenirNext LT Pro Medium</vt:lpstr>
      <vt:lpstr>David</vt:lpstr>
      <vt:lpstr>BlockprintVTI</vt:lpstr>
      <vt:lpstr>שיפור איכות תמונות מקרוסקופיות בעזרת למידה עמוקה-  ZERO SHOT SUPER RESOLUTION  מבצעים: דור אלקבץ, צליל פוליאק, ליאור ברוכוביץ מנחה: אסף זריצקי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שיפור איכות תמונות מקרוסקופיות בעזרת למידה עמוקה-  ZERO SHOT SUPER RESOLUTION</dc:title>
  <dc:creator>dor elkabetz</dc:creator>
  <cp:lastModifiedBy>dor elkabetz</cp:lastModifiedBy>
  <cp:revision>76</cp:revision>
  <dcterms:created xsi:type="dcterms:W3CDTF">2020-11-09T11:14:51Z</dcterms:created>
  <dcterms:modified xsi:type="dcterms:W3CDTF">2020-12-16T09:31:21Z</dcterms:modified>
</cp:coreProperties>
</file>